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74" r:id="rId2"/>
    <p:sldId id="275" r:id="rId3"/>
    <p:sldId id="276" r:id="rId4"/>
    <p:sldId id="277" r:id="rId5"/>
    <p:sldId id="278" r:id="rId6"/>
    <p:sldId id="279"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3" d="100"/>
          <a:sy n="63" d="100"/>
        </p:scale>
        <p:origin x="-151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19/04/1441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19/04/1441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19/04/1441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19/04/1441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19/04/1441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19/04/1441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19/04/1441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MY" b="1" dirty="0">
                <a:solidFill>
                  <a:srgbClr val="FF0000"/>
                </a:solidFill>
              </a:rPr>
              <a:t>IR  Algorithms </a:t>
            </a:r>
            <a:endParaRPr lang="en-US" sz="3600" dirty="0">
              <a:solidFill>
                <a:srgbClr val="FF0000"/>
              </a:solidFill>
            </a:endParaRPr>
          </a:p>
        </p:txBody>
      </p:sp>
      <p:sp>
        <p:nvSpPr>
          <p:cNvPr id="4" name="عنصر نائب للمحتوى 2"/>
          <p:cNvSpPr txBox="1">
            <a:spLocks/>
          </p:cNvSpPr>
          <p:nvPr/>
        </p:nvSpPr>
        <p:spPr>
          <a:xfrm>
            <a:off x="457200" y="1270248"/>
            <a:ext cx="8229600" cy="5399112"/>
          </a:xfrm>
          <a:prstGeom prst="rect">
            <a:avLst/>
          </a:prstGeom>
        </p:spPr>
        <p:txBody>
          <a:bodyPr>
            <a:normAutofit fontScale="92500" lnSpcReduction="10000"/>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lvl="0" indent="-514350" algn="just" rtl="0">
              <a:buFont typeface="+mj-lt"/>
              <a:buAutoNum type="arabicPeriod"/>
            </a:pPr>
            <a:r>
              <a:rPr lang="en-MY" b="1" dirty="0"/>
              <a:t>Retrieval Algorithms</a:t>
            </a:r>
            <a:r>
              <a:rPr lang="en-MY" dirty="0"/>
              <a:t>  </a:t>
            </a:r>
            <a:endParaRPr lang="en-US" dirty="0"/>
          </a:p>
          <a:p>
            <a:pPr marL="561975" indent="0" algn="l" rtl="0">
              <a:buNone/>
            </a:pPr>
            <a:r>
              <a:rPr lang="en-MY" dirty="0"/>
              <a:t>The main class of algorithms in IR is retrieval algorithms, that is, to extract information  from a textual database. We can distinguish two types of retrieval algorithms, according to  how much extra memory we need:    </a:t>
            </a:r>
            <a:endParaRPr lang="en-US" dirty="0"/>
          </a:p>
          <a:p>
            <a:pPr marL="904875" lvl="0" algn="l" rtl="0"/>
            <a:r>
              <a:rPr lang="en-MY" b="1" dirty="0"/>
              <a:t> Sequential scanning of the text: </a:t>
            </a:r>
            <a:r>
              <a:rPr lang="en-MY" dirty="0"/>
              <a:t>extra memory is in the worst case a function of the query  size, and not of the database size. On the other hand, the running time is  at least  proportional to the size of the text, for example, string searching . </a:t>
            </a:r>
            <a:endParaRPr lang="en-US" dirty="0"/>
          </a:p>
        </p:txBody>
      </p:sp>
    </p:spTree>
    <p:extLst>
      <p:ext uri="{BB962C8B-B14F-4D97-AF65-F5344CB8AC3E}">
        <p14:creationId xmlns:p14="http://schemas.microsoft.com/office/powerpoint/2010/main" val="33232978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MY" b="1" dirty="0">
                <a:solidFill>
                  <a:srgbClr val="FF0000"/>
                </a:solidFill>
              </a:rPr>
              <a:t>IR  Algorithms </a:t>
            </a:r>
            <a:endParaRPr lang="en-US" sz="3600" dirty="0">
              <a:solidFill>
                <a:srgbClr val="FF0000"/>
              </a:solidFill>
            </a:endParaRPr>
          </a:p>
        </p:txBody>
      </p:sp>
      <p:sp>
        <p:nvSpPr>
          <p:cNvPr id="4" name="عنصر نائب للمحتوى 2"/>
          <p:cNvSpPr txBox="1">
            <a:spLocks/>
          </p:cNvSpPr>
          <p:nvPr/>
        </p:nvSpPr>
        <p:spPr>
          <a:xfrm>
            <a:off x="457200" y="1270248"/>
            <a:ext cx="8229600" cy="5399112"/>
          </a:xfrm>
          <a:prstGeom prst="rect">
            <a:avLst/>
          </a:prstGeom>
        </p:spPr>
        <p:txBody>
          <a:bodyPr>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lgn="just" rtl="0"/>
            <a:r>
              <a:rPr lang="en-MY" b="1" dirty="0"/>
              <a:t> Indexed text:</a:t>
            </a:r>
            <a:r>
              <a:rPr lang="en-MY" dirty="0"/>
              <a:t> </a:t>
            </a:r>
            <a:endParaRPr lang="en-MY" dirty="0" smtClean="0"/>
          </a:p>
          <a:p>
            <a:pPr marL="533400" lvl="0" indent="0" algn="just" rtl="0">
              <a:buNone/>
            </a:pPr>
            <a:r>
              <a:rPr lang="en-MY" dirty="0" smtClean="0"/>
              <a:t>an </a:t>
            </a:r>
            <a:r>
              <a:rPr lang="en-MY" dirty="0"/>
              <a:t>"index" of the text is available, and can be used to speed up the search.  The index size is usually proportional to the database size, and the search time is sub linear on the size of the text, for example, inverted files and signature files .</a:t>
            </a:r>
            <a:endParaRPr lang="en-US" dirty="0"/>
          </a:p>
          <a:p>
            <a:pPr marL="0" indent="0" algn="just" rtl="0">
              <a:buNone/>
            </a:pPr>
            <a:endParaRPr lang="en-US" dirty="0"/>
          </a:p>
        </p:txBody>
      </p:sp>
    </p:spTree>
    <p:extLst>
      <p:ext uri="{BB962C8B-B14F-4D97-AF65-F5344CB8AC3E}">
        <p14:creationId xmlns:p14="http://schemas.microsoft.com/office/powerpoint/2010/main" val="30479704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MY" b="1" dirty="0">
                <a:solidFill>
                  <a:srgbClr val="FF0000"/>
                </a:solidFill>
              </a:rPr>
              <a:t>IR  Algorithms </a:t>
            </a:r>
            <a:endParaRPr lang="en-US" sz="3600" dirty="0">
              <a:solidFill>
                <a:srgbClr val="FF0000"/>
              </a:solidFill>
            </a:endParaRPr>
          </a:p>
        </p:txBody>
      </p:sp>
      <p:sp>
        <p:nvSpPr>
          <p:cNvPr id="4" name="عنصر نائب للمحتوى 2"/>
          <p:cNvSpPr txBox="1">
            <a:spLocks/>
          </p:cNvSpPr>
          <p:nvPr/>
        </p:nvSpPr>
        <p:spPr>
          <a:xfrm>
            <a:off x="457200" y="1270248"/>
            <a:ext cx="8229600" cy="5399112"/>
          </a:xfrm>
          <a:prstGeom prst="rect">
            <a:avLst/>
          </a:prstGeom>
        </p:spPr>
        <p:txBody>
          <a:bodyPr>
            <a:normAutofit fontScale="70000" lnSpcReduction="20000"/>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rtl="0"/>
            <a:r>
              <a:rPr lang="en-MY" b="1" dirty="0"/>
              <a:t> </a:t>
            </a:r>
            <a:r>
              <a:rPr lang="en-MY" dirty="0"/>
              <a:t>Formally, we can describe a generic searching problem as follows: Given a string  t (the text), a regular expression  q (the query), and information (optionally) obtained by  pre-processing the pattern and/or the text, the problem consists of finding whether  </a:t>
            </a:r>
            <a:r>
              <a:rPr lang="en-MY" dirty="0" err="1"/>
              <a:t>tє</a:t>
            </a:r>
            <a:r>
              <a:rPr lang="en-MY" dirty="0"/>
              <a:t>∑*</a:t>
            </a:r>
            <a:r>
              <a:rPr lang="en-MY" dirty="0" err="1"/>
              <a:t>qє</a:t>
            </a:r>
            <a:r>
              <a:rPr lang="en-MY" dirty="0"/>
              <a:t>∑* ( q for short) and obtaining some or all of the following information:  </a:t>
            </a:r>
            <a:endParaRPr lang="en-US" dirty="0"/>
          </a:p>
          <a:p>
            <a:pPr marL="533400" indent="-441325" algn="just" rtl="0">
              <a:buNone/>
            </a:pPr>
            <a:r>
              <a:rPr lang="en-MY" dirty="0"/>
              <a:t>  1. The location where an occurrence (or specifically the first, the longest, etc.) of  q exists.  Formally, if  </a:t>
            </a:r>
            <a:r>
              <a:rPr lang="en-MY" dirty="0" err="1"/>
              <a:t>tє</a:t>
            </a:r>
            <a:r>
              <a:rPr lang="en-MY" dirty="0"/>
              <a:t>∑*</a:t>
            </a:r>
            <a:r>
              <a:rPr lang="en-MY" dirty="0" err="1"/>
              <a:t>qє</a:t>
            </a:r>
            <a:r>
              <a:rPr lang="en-MY" dirty="0"/>
              <a:t>∑*, find a position m &gt;=0 such that  </a:t>
            </a:r>
            <a:r>
              <a:rPr lang="en-MY" dirty="0" err="1"/>
              <a:t>tє</a:t>
            </a:r>
            <a:r>
              <a:rPr lang="en-MY" dirty="0"/>
              <a:t>∑(from 0 to m)</a:t>
            </a:r>
            <a:r>
              <a:rPr lang="en-MY" dirty="0" err="1"/>
              <a:t>qє</a:t>
            </a:r>
            <a:r>
              <a:rPr lang="en-MY" dirty="0"/>
              <a:t>∑*. For example, the first occurrence is defined as the least m that fulfils this condition.  </a:t>
            </a:r>
            <a:endParaRPr lang="en-US" dirty="0"/>
          </a:p>
          <a:p>
            <a:pPr marL="441325" indent="-441325" algn="just" rtl="0">
              <a:buNone/>
            </a:pPr>
            <a:r>
              <a:rPr lang="en-MY" dirty="0"/>
              <a:t>  2.  The number of occurrences of the pattern in the text. Formally, the number of all possible values of m in the previous category.  </a:t>
            </a:r>
            <a:endParaRPr lang="en-US" dirty="0"/>
          </a:p>
          <a:p>
            <a:pPr marL="441325" indent="-441325" algn="just" rtl="0">
              <a:buNone/>
            </a:pPr>
            <a:r>
              <a:rPr lang="en-MY" dirty="0"/>
              <a:t>  3.  All the locations where the pattern occurs ( the set of all possible values of m).   In general, the complexities of these problems are different.   The efficiency of retrieval algorithms is very important, because we expect them to solve  on-line queries with a short answer time. This need has triggered the implementation of  retrieval algorithms in many different ways: by hardware, by parallel machines, and so on.    </a:t>
            </a:r>
            <a:endParaRPr lang="en-US" dirty="0"/>
          </a:p>
        </p:txBody>
      </p:sp>
    </p:spTree>
    <p:extLst>
      <p:ext uri="{BB962C8B-B14F-4D97-AF65-F5344CB8AC3E}">
        <p14:creationId xmlns:p14="http://schemas.microsoft.com/office/powerpoint/2010/main" val="34742511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MY" b="1" dirty="0">
                <a:solidFill>
                  <a:srgbClr val="FF0000"/>
                </a:solidFill>
              </a:rPr>
              <a:t>IR  Algorithms </a:t>
            </a:r>
            <a:endParaRPr lang="en-US" sz="3600" dirty="0">
              <a:solidFill>
                <a:srgbClr val="FF0000"/>
              </a:solidFill>
            </a:endParaRPr>
          </a:p>
        </p:txBody>
      </p:sp>
      <p:sp>
        <p:nvSpPr>
          <p:cNvPr id="4" name="عنصر نائب للمحتوى 2"/>
          <p:cNvSpPr txBox="1">
            <a:spLocks/>
          </p:cNvSpPr>
          <p:nvPr/>
        </p:nvSpPr>
        <p:spPr>
          <a:xfrm>
            <a:off x="457200" y="1270248"/>
            <a:ext cx="8229600" cy="5399112"/>
          </a:xfrm>
          <a:prstGeom prst="rect">
            <a:avLst/>
          </a:prstGeom>
        </p:spPr>
        <p:txBody>
          <a:bodyPr>
            <a:normAutofit fontScale="70000" lnSpcReduction="20000"/>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lgn="just" rtl="0"/>
            <a:r>
              <a:rPr lang="en-MY" b="1" dirty="0"/>
              <a:t>Filtering Algorithms</a:t>
            </a:r>
            <a:endParaRPr lang="en-US" dirty="0"/>
          </a:p>
          <a:p>
            <a:pPr marL="0" indent="0" algn="just" rtl="0">
              <a:buNone/>
            </a:pPr>
            <a:r>
              <a:rPr lang="en-MY" dirty="0"/>
              <a:t>This class of algorithms is such that the text is the input and a processed or filtered version of the text is the output. This is a typical transformation in IR, for example to reduce the  size of a  text, and/or standardize it to simplify searching.    The most common filtering/processing operations are: </a:t>
            </a:r>
            <a:endParaRPr lang="en-US" dirty="0"/>
          </a:p>
          <a:p>
            <a:pPr marL="0" indent="0" algn="just" rtl="0">
              <a:buNone/>
            </a:pPr>
            <a:r>
              <a:rPr lang="en-MY" dirty="0"/>
              <a:t> </a:t>
            </a:r>
            <a:endParaRPr lang="en-US" dirty="0"/>
          </a:p>
          <a:p>
            <a:pPr marL="0" indent="0" algn="just" rtl="0">
              <a:buNone/>
            </a:pPr>
            <a:r>
              <a:rPr lang="en-MY" dirty="0"/>
              <a:t> • Common words removed using a list of </a:t>
            </a:r>
            <a:r>
              <a:rPr lang="en-MY" dirty="0" err="1"/>
              <a:t>stopwords</a:t>
            </a:r>
            <a:r>
              <a:rPr lang="en-MY" dirty="0"/>
              <a:t>;</a:t>
            </a:r>
            <a:endParaRPr lang="en-US" dirty="0"/>
          </a:p>
          <a:p>
            <a:pPr marL="0" indent="0" algn="just" rtl="0">
              <a:buNone/>
            </a:pPr>
            <a:r>
              <a:rPr lang="en-MY" dirty="0"/>
              <a:t> • Uppercase letters transformed to lowercase letters;</a:t>
            </a:r>
            <a:endParaRPr lang="en-US" dirty="0"/>
          </a:p>
          <a:p>
            <a:pPr marL="274638" indent="-274638" algn="just" rtl="0">
              <a:buNone/>
            </a:pPr>
            <a:r>
              <a:rPr lang="en-MY" dirty="0"/>
              <a:t> • Special symbols removed and sequences of multiple spaces reduced to one space;</a:t>
            </a:r>
            <a:endParaRPr lang="en-US" dirty="0"/>
          </a:p>
          <a:p>
            <a:pPr marL="0" indent="0" algn="just" rtl="0">
              <a:buNone/>
            </a:pPr>
            <a:r>
              <a:rPr lang="en-MY" dirty="0"/>
              <a:t> </a:t>
            </a:r>
            <a:r>
              <a:rPr lang="en-MY" dirty="0" smtClean="0"/>
              <a:t>• </a:t>
            </a:r>
            <a:r>
              <a:rPr lang="en-MY" dirty="0"/>
              <a:t>Numbers and dates transformed to a standard format; </a:t>
            </a:r>
            <a:endParaRPr lang="en-US" dirty="0"/>
          </a:p>
          <a:p>
            <a:pPr marL="0" indent="0" algn="just" rtl="0">
              <a:buNone/>
            </a:pPr>
            <a:r>
              <a:rPr lang="en-MY" dirty="0"/>
              <a:t> </a:t>
            </a:r>
            <a:r>
              <a:rPr lang="en-MY" dirty="0" smtClean="0"/>
              <a:t>• </a:t>
            </a:r>
            <a:r>
              <a:rPr lang="en-MY" dirty="0"/>
              <a:t>Word stemming (removing suffixes and/or prefixes);</a:t>
            </a:r>
            <a:endParaRPr lang="en-US" dirty="0"/>
          </a:p>
          <a:p>
            <a:pPr marL="0" indent="0" algn="just" rtl="0">
              <a:buNone/>
            </a:pPr>
            <a:r>
              <a:rPr lang="en-MY" dirty="0"/>
              <a:t> </a:t>
            </a:r>
            <a:r>
              <a:rPr lang="en-MY" dirty="0" smtClean="0"/>
              <a:t>• </a:t>
            </a:r>
            <a:r>
              <a:rPr lang="en-MY" dirty="0"/>
              <a:t>Automatic keyword extraction; </a:t>
            </a:r>
            <a:endParaRPr lang="en-US" dirty="0"/>
          </a:p>
          <a:p>
            <a:pPr marL="0" indent="0" algn="just" rtl="0">
              <a:buNone/>
            </a:pPr>
            <a:r>
              <a:rPr lang="en-MY" dirty="0"/>
              <a:t> </a:t>
            </a:r>
            <a:r>
              <a:rPr lang="en-MY" dirty="0" smtClean="0"/>
              <a:t>• </a:t>
            </a:r>
            <a:r>
              <a:rPr lang="en-MY" dirty="0"/>
              <a:t>Word ranking. </a:t>
            </a:r>
            <a:endParaRPr lang="en-US" dirty="0"/>
          </a:p>
          <a:p>
            <a:r>
              <a:rPr lang="en-MY" dirty="0"/>
              <a:t> </a:t>
            </a:r>
            <a:endParaRPr lang="en-US" dirty="0"/>
          </a:p>
          <a:p>
            <a:pPr marL="0" indent="0" algn="just" rtl="0">
              <a:buNone/>
            </a:pPr>
            <a:endParaRPr lang="en-US" dirty="0"/>
          </a:p>
        </p:txBody>
      </p:sp>
    </p:spTree>
    <p:extLst>
      <p:ext uri="{BB962C8B-B14F-4D97-AF65-F5344CB8AC3E}">
        <p14:creationId xmlns:p14="http://schemas.microsoft.com/office/powerpoint/2010/main" val="27900035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MY" b="1" dirty="0">
                <a:solidFill>
                  <a:srgbClr val="FF0000"/>
                </a:solidFill>
              </a:rPr>
              <a:t>IR  Algorithms </a:t>
            </a:r>
            <a:endParaRPr lang="en-US" sz="3600" dirty="0">
              <a:solidFill>
                <a:srgbClr val="FF0000"/>
              </a:solidFill>
            </a:endParaRPr>
          </a:p>
        </p:txBody>
      </p:sp>
      <p:sp>
        <p:nvSpPr>
          <p:cNvPr id="4" name="عنصر نائب للمحتوى 2"/>
          <p:cNvSpPr txBox="1">
            <a:spLocks/>
          </p:cNvSpPr>
          <p:nvPr/>
        </p:nvSpPr>
        <p:spPr>
          <a:xfrm>
            <a:off x="457200" y="1270248"/>
            <a:ext cx="8229600" cy="5399112"/>
          </a:xfrm>
          <a:prstGeom prst="rect">
            <a:avLst/>
          </a:prstGeom>
        </p:spPr>
        <p:txBody>
          <a:bodyPr>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rtl="0">
              <a:buNone/>
            </a:pPr>
            <a:r>
              <a:rPr lang="en-MY" dirty="0"/>
              <a:t>Unfortunately, these filtering operations may also have some disadvantages. Any query,  before consulting the database, must be filtered as is the text; and, it is not possible to  search for common words, special symbols, or uppercase letters, nor to distinguish text  fragments that have been mapped to the same internal form.  </a:t>
            </a:r>
            <a:endParaRPr lang="en-US" dirty="0"/>
          </a:p>
          <a:p>
            <a:pPr marL="0" indent="0" algn="just" rtl="0">
              <a:buNone/>
            </a:pPr>
            <a:endParaRPr lang="en-US" dirty="0"/>
          </a:p>
          <a:p>
            <a:pPr marL="0" indent="0" algn="just" rtl="0">
              <a:buNone/>
            </a:pPr>
            <a:endParaRPr lang="en-US" dirty="0"/>
          </a:p>
        </p:txBody>
      </p:sp>
    </p:spTree>
    <p:extLst>
      <p:ext uri="{BB962C8B-B14F-4D97-AF65-F5344CB8AC3E}">
        <p14:creationId xmlns:p14="http://schemas.microsoft.com/office/powerpoint/2010/main" val="19954402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MY" b="1" dirty="0">
                <a:solidFill>
                  <a:srgbClr val="FF0000"/>
                </a:solidFill>
              </a:rPr>
              <a:t>IR  Algorithms </a:t>
            </a:r>
            <a:endParaRPr lang="en-US" sz="3600" dirty="0">
              <a:solidFill>
                <a:srgbClr val="FF0000"/>
              </a:solidFill>
            </a:endParaRPr>
          </a:p>
        </p:txBody>
      </p:sp>
      <p:sp>
        <p:nvSpPr>
          <p:cNvPr id="4" name="عنصر نائب للمحتوى 2"/>
          <p:cNvSpPr txBox="1">
            <a:spLocks/>
          </p:cNvSpPr>
          <p:nvPr/>
        </p:nvSpPr>
        <p:spPr>
          <a:xfrm>
            <a:off x="457200" y="1270248"/>
            <a:ext cx="8229600" cy="5399112"/>
          </a:xfrm>
          <a:prstGeom prst="rect">
            <a:avLst/>
          </a:prstGeom>
        </p:spPr>
        <p:txBody>
          <a:bodyPr>
            <a:normAutofit fontScale="85000" lnSpcReduction="20000"/>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lgn="just" rtl="0"/>
            <a:r>
              <a:rPr lang="en-MY" b="1" dirty="0"/>
              <a:t>Indexing Algorithms   </a:t>
            </a:r>
            <a:endParaRPr lang="en-US" dirty="0"/>
          </a:p>
          <a:p>
            <a:pPr marL="533400" indent="0" algn="just" rtl="0">
              <a:buNone/>
            </a:pPr>
            <a:r>
              <a:rPr lang="en-MY" dirty="0"/>
              <a:t>The usual meaning of indexing is to build a data structure that will allow quick searching of  the text, as we mentioned previously. There are many classes of indices, based on different  retrieval approaches. For example, we have inverted files ,signature files ,tries ,and so on. Almost  all type of indices are based on some kind of tree or hashing. Perhaps the main exceptions  are clustered data structures (this kind of indexing is called clustering), which is covered in further laboratories, and the Direct Acyclic Word Graph (DAWG) of the text, which represents all  possible sub words of the text using a linear amount of space and is  based on finite automata theory.    Usually, before indexing, the text is filtered.</a:t>
            </a:r>
            <a:endParaRPr lang="en-US" dirty="0"/>
          </a:p>
          <a:p>
            <a:pPr marL="0" indent="0" algn="just" rtl="0">
              <a:buNone/>
            </a:pPr>
            <a:endParaRPr lang="en-US" dirty="0"/>
          </a:p>
          <a:p>
            <a:pPr marL="0" indent="0" algn="just" rtl="0">
              <a:buNone/>
            </a:pPr>
            <a:endParaRPr lang="en-US" dirty="0"/>
          </a:p>
        </p:txBody>
      </p:sp>
    </p:spTree>
    <p:extLst>
      <p:ext uri="{BB962C8B-B14F-4D97-AF65-F5344CB8AC3E}">
        <p14:creationId xmlns:p14="http://schemas.microsoft.com/office/powerpoint/2010/main" val="2354314792"/>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428</TotalTime>
  <Words>739</Words>
  <Application>Microsoft Office PowerPoint</Application>
  <PresentationFormat>عرض على الشاشة (3:4)‏</PresentationFormat>
  <Paragraphs>29</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سمة Office</vt:lpstr>
      <vt:lpstr>IR  Algorithms </vt:lpstr>
      <vt:lpstr>IR  Algorithms </vt:lpstr>
      <vt:lpstr>IR  Algorithms </vt:lpstr>
      <vt:lpstr>IR  Algorithms </vt:lpstr>
      <vt:lpstr>IR  Algorithms </vt:lpstr>
      <vt:lpstr>IR  Algorithms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Retrieval System</dc:title>
  <dc:creator>Sayid Jasim</dc:creator>
  <cp:lastModifiedBy>مجموعة النفوذ</cp:lastModifiedBy>
  <cp:revision>36</cp:revision>
  <dcterms:created xsi:type="dcterms:W3CDTF">2018-10-04T06:57:30Z</dcterms:created>
  <dcterms:modified xsi:type="dcterms:W3CDTF">2019-12-16T19:28:17Z</dcterms:modified>
</cp:coreProperties>
</file>